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sldIdLst>
    <p:sldId id="256" r:id="rId2"/>
    <p:sldId id="257" r:id="rId3"/>
    <p:sldId id="258" r:id="rId4"/>
    <p:sldId id="259" r:id="rId5"/>
    <p:sldId id="260"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4A68F2-7DA3-4BFA-A976-F8B66900C8ED}" v="1" dt="2023-11-21T15:12:13.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hunt" userId="f7c7f4c3dfd53446" providerId="LiveId" clId="{724A68F2-7DA3-4BFA-A976-F8B66900C8ED}"/>
    <pc:docChg chg="custSel modSld">
      <pc:chgData name="kevin hunt" userId="f7c7f4c3dfd53446" providerId="LiveId" clId="{724A68F2-7DA3-4BFA-A976-F8B66900C8ED}" dt="2023-11-21T15:18:09.695" v="697" actId="20577"/>
      <pc:docMkLst>
        <pc:docMk/>
      </pc:docMkLst>
      <pc:sldChg chg="addSp delSp modSp mod">
        <pc:chgData name="kevin hunt" userId="f7c7f4c3dfd53446" providerId="LiveId" clId="{724A68F2-7DA3-4BFA-A976-F8B66900C8ED}" dt="2023-11-21T15:12:31.331" v="336" actId="478"/>
        <pc:sldMkLst>
          <pc:docMk/>
          <pc:sldMk cId="1751772680" sldId="256"/>
        </pc:sldMkLst>
        <pc:picChg chg="add del mod">
          <ac:chgData name="kevin hunt" userId="f7c7f4c3dfd53446" providerId="LiveId" clId="{724A68F2-7DA3-4BFA-A976-F8B66900C8ED}" dt="2023-11-21T15:12:31.331" v="336" actId="478"/>
          <ac:picMkLst>
            <pc:docMk/>
            <pc:sldMk cId="1751772680" sldId="256"/>
            <ac:picMk id="5" creationId="{EC36894F-C1C7-9F52-EAF7-A2317272012A}"/>
          </ac:picMkLst>
        </pc:picChg>
      </pc:sldChg>
      <pc:sldChg chg="modSp mod">
        <pc:chgData name="kevin hunt" userId="f7c7f4c3dfd53446" providerId="LiveId" clId="{724A68F2-7DA3-4BFA-A976-F8B66900C8ED}" dt="2023-11-21T15:18:09.695" v="697" actId="20577"/>
        <pc:sldMkLst>
          <pc:docMk/>
          <pc:sldMk cId="3854790750" sldId="257"/>
        </pc:sldMkLst>
        <pc:spChg chg="mod">
          <ac:chgData name="kevin hunt" userId="f7c7f4c3dfd53446" providerId="LiveId" clId="{724A68F2-7DA3-4BFA-A976-F8B66900C8ED}" dt="2023-11-21T15:18:09.695" v="697" actId="20577"/>
          <ac:spMkLst>
            <pc:docMk/>
            <pc:sldMk cId="3854790750" sldId="257"/>
            <ac:spMk id="2" creationId="{71426EC7-11A4-48DB-D649-9DAC36BE1B57}"/>
          </ac:spMkLst>
        </pc:spChg>
        <pc:picChg chg="mod">
          <ac:chgData name="kevin hunt" userId="f7c7f4c3dfd53446" providerId="LiveId" clId="{724A68F2-7DA3-4BFA-A976-F8B66900C8ED}" dt="2023-11-21T15:12:05.343" v="332" actId="1076"/>
          <ac:picMkLst>
            <pc:docMk/>
            <pc:sldMk cId="3854790750" sldId="257"/>
            <ac:picMk id="4" creationId="{CE72990C-358F-8AAD-53A6-7AB29EDEC927}"/>
          </ac:picMkLst>
        </pc:picChg>
      </pc:sldChg>
      <pc:sldChg chg="modSp mod">
        <pc:chgData name="kevin hunt" userId="f7c7f4c3dfd53446" providerId="LiveId" clId="{724A68F2-7DA3-4BFA-A976-F8B66900C8ED}" dt="2023-11-21T15:11:19.520" v="331" actId="20577"/>
        <pc:sldMkLst>
          <pc:docMk/>
          <pc:sldMk cId="808079552" sldId="258"/>
        </pc:sldMkLst>
        <pc:spChg chg="mod">
          <ac:chgData name="kevin hunt" userId="f7c7f4c3dfd53446" providerId="LiveId" clId="{724A68F2-7DA3-4BFA-A976-F8B66900C8ED}" dt="2023-11-21T15:11:19.520" v="331" actId="20577"/>
          <ac:spMkLst>
            <pc:docMk/>
            <pc:sldMk cId="808079552" sldId="258"/>
            <ac:spMk id="2" creationId="{71426EC7-11A4-48DB-D649-9DAC36BE1B57}"/>
          </ac:spMkLst>
        </pc:spChg>
      </pc:sldChg>
      <pc:sldChg chg="modSp mod">
        <pc:chgData name="kevin hunt" userId="f7c7f4c3dfd53446" providerId="LiveId" clId="{724A68F2-7DA3-4BFA-A976-F8B66900C8ED}" dt="2023-11-21T15:15:29.493" v="593" actId="732"/>
        <pc:sldMkLst>
          <pc:docMk/>
          <pc:sldMk cId="1886610284" sldId="259"/>
        </pc:sldMkLst>
        <pc:spChg chg="mod">
          <ac:chgData name="kevin hunt" userId="f7c7f4c3dfd53446" providerId="LiveId" clId="{724A68F2-7DA3-4BFA-A976-F8B66900C8ED}" dt="2023-11-21T15:15:10.687" v="590" actId="404"/>
          <ac:spMkLst>
            <pc:docMk/>
            <pc:sldMk cId="1886610284" sldId="259"/>
            <ac:spMk id="2" creationId="{71426EC7-11A4-48DB-D649-9DAC36BE1B57}"/>
          </ac:spMkLst>
        </pc:spChg>
        <pc:picChg chg="mod modCrop">
          <ac:chgData name="kevin hunt" userId="f7c7f4c3dfd53446" providerId="LiveId" clId="{724A68F2-7DA3-4BFA-A976-F8B66900C8ED}" dt="2023-11-21T15:15:29.493" v="593" actId="732"/>
          <ac:picMkLst>
            <pc:docMk/>
            <pc:sldMk cId="1886610284" sldId="259"/>
            <ac:picMk id="5" creationId="{A8F26234-FA05-28A6-EDFE-F9B4E5A80F52}"/>
          </ac:picMkLst>
        </pc:picChg>
      </pc:sldChg>
      <pc:sldChg chg="modSp mod">
        <pc:chgData name="kevin hunt" userId="f7c7f4c3dfd53446" providerId="LiveId" clId="{724A68F2-7DA3-4BFA-A976-F8B66900C8ED}" dt="2023-11-21T15:13:40.918" v="470" actId="404"/>
        <pc:sldMkLst>
          <pc:docMk/>
          <pc:sldMk cId="603764135" sldId="260"/>
        </pc:sldMkLst>
        <pc:spChg chg="mod">
          <ac:chgData name="kevin hunt" userId="f7c7f4c3dfd53446" providerId="LiveId" clId="{724A68F2-7DA3-4BFA-A976-F8B66900C8ED}" dt="2023-11-21T15:13:40.918" v="470" actId="404"/>
          <ac:spMkLst>
            <pc:docMk/>
            <pc:sldMk cId="603764135" sldId="260"/>
            <ac:spMk id="2" creationId="{71426EC7-11A4-48DB-D649-9DAC36BE1B57}"/>
          </ac:spMkLst>
        </pc:spChg>
      </pc:sldChg>
      <pc:sldChg chg="modSp mod">
        <pc:chgData name="kevin hunt" userId="f7c7f4c3dfd53446" providerId="LiveId" clId="{724A68F2-7DA3-4BFA-A976-F8B66900C8ED}" dt="2023-11-21T15:14:59.669" v="587" actId="20577"/>
        <pc:sldMkLst>
          <pc:docMk/>
          <pc:sldMk cId="2046165059" sldId="264"/>
        </pc:sldMkLst>
        <pc:spChg chg="mod">
          <ac:chgData name="kevin hunt" userId="f7c7f4c3dfd53446" providerId="LiveId" clId="{724A68F2-7DA3-4BFA-A976-F8B66900C8ED}" dt="2023-11-21T15:14:59.669" v="587" actId="20577"/>
          <ac:spMkLst>
            <pc:docMk/>
            <pc:sldMk cId="2046165059" sldId="264"/>
            <ac:spMk id="2" creationId="{71426EC7-11A4-48DB-D649-9DAC36BE1B57}"/>
          </ac:spMkLst>
        </pc:spChg>
        <pc:picChg chg="mod">
          <ac:chgData name="kevin hunt" userId="f7c7f4c3dfd53446" providerId="LiveId" clId="{724A68F2-7DA3-4BFA-A976-F8B66900C8ED}" dt="2023-11-21T15:13:57.806" v="471" actId="14100"/>
          <ac:picMkLst>
            <pc:docMk/>
            <pc:sldMk cId="2046165059" sldId="264"/>
            <ac:picMk id="5" creationId="{90F14AD4-A37F-E403-189A-9C1E381BA2C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736193-EDE3-4BB5-AE5F-E6E5472AB8BE}"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2C9B9-B4B7-45CC-A7EB-16F8BADE90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3032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36193-EDE3-4BB5-AE5F-E6E5472AB8BE}"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54204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36193-EDE3-4BB5-AE5F-E6E5472AB8BE}"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10473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36193-EDE3-4BB5-AE5F-E6E5472AB8BE}"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49186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36193-EDE3-4BB5-AE5F-E6E5472AB8BE}"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2C9B9-B4B7-45CC-A7EB-16F8BADE90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474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736193-EDE3-4BB5-AE5F-E6E5472AB8BE}"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1424590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736193-EDE3-4BB5-AE5F-E6E5472AB8BE}" type="datetimeFigureOut">
              <a:rPr lang="en-US" smtClean="0"/>
              <a:t>11/21/2023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12166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736193-EDE3-4BB5-AE5F-E6E5472AB8BE}" type="datetimeFigureOut">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166292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7736193-EDE3-4BB5-AE5F-E6E5472AB8BE}" type="datetimeFigureOut">
              <a:rPr lang="en-US" smtClean="0"/>
              <a:t>11/21/2023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66891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7736193-EDE3-4BB5-AE5F-E6E5472AB8BE}" type="datetimeFigureOut">
              <a:rPr lang="en-US" smtClean="0"/>
              <a:t>11/21/2023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CC2C9B9-B4B7-45CC-A7EB-16F8BADE9045}" type="slidenum">
              <a:rPr lang="en-US" smtClean="0"/>
              <a:t>‹#›</a:t>
            </a:fld>
            <a:endParaRPr lang="en-US"/>
          </a:p>
        </p:txBody>
      </p:sp>
    </p:spTree>
    <p:extLst>
      <p:ext uri="{BB962C8B-B14F-4D97-AF65-F5344CB8AC3E}">
        <p14:creationId xmlns:p14="http://schemas.microsoft.com/office/powerpoint/2010/main" val="737540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36193-EDE3-4BB5-AE5F-E6E5472AB8BE}"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1476829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7736193-EDE3-4BB5-AE5F-E6E5472AB8BE}" type="datetimeFigureOut">
              <a:rPr lang="en-US" smtClean="0"/>
              <a:t>11/21/2023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CC2C9B9-B4B7-45CC-A7EB-16F8BADE904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260261"/>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bstract red geometric pattern">
            <a:extLst>
              <a:ext uri="{FF2B5EF4-FFF2-40B4-BE49-F238E27FC236}">
                <a16:creationId xmlns:a16="http://schemas.microsoft.com/office/drawing/2014/main" id="{27D56F2D-E643-5F52-03CF-21EA48E6328C}"/>
              </a:ext>
            </a:extLst>
          </p:cNvPr>
          <p:cNvPicPr>
            <a:picLocks noChangeAspect="1"/>
          </p:cNvPicPr>
          <p:nvPr/>
        </p:nvPicPr>
        <p:blipFill rotWithShape="1">
          <a:blip r:embed="rId2">
            <a:duotone>
              <a:schemeClr val="bg2">
                <a:shade val="45000"/>
                <a:satMod val="135000"/>
              </a:schemeClr>
              <a:prstClr val="white"/>
            </a:duotone>
            <a:alphaModFix amt="35000"/>
          </a:blip>
          <a:srcRect t="11484" b="4247"/>
          <a:stretch/>
        </p:blipFill>
        <p:spPr>
          <a:xfrm>
            <a:off x="20" y="0"/>
            <a:ext cx="12191980" cy="6857990"/>
          </a:xfrm>
          <a:prstGeom prst="rect">
            <a:avLst/>
          </a:prstGeom>
        </p:spPr>
      </p:pic>
      <p:sp>
        <p:nvSpPr>
          <p:cNvPr id="2" name="Title 1">
            <a:extLst>
              <a:ext uri="{FF2B5EF4-FFF2-40B4-BE49-F238E27FC236}">
                <a16:creationId xmlns:a16="http://schemas.microsoft.com/office/drawing/2014/main" id="{74788003-249C-0F41-8F31-8D45E1075034}"/>
              </a:ext>
            </a:extLst>
          </p:cNvPr>
          <p:cNvSpPr>
            <a:spLocks noGrp="1"/>
          </p:cNvSpPr>
          <p:nvPr>
            <p:ph type="ctrTitle"/>
          </p:nvPr>
        </p:nvSpPr>
        <p:spPr/>
        <p:txBody>
          <a:bodyPr>
            <a:normAutofit/>
          </a:bodyPr>
          <a:lstStyle/>
          <a:p>
            <a:r>
              <a:rPr lang="en-US" dirty="0"/>
              <a:t>Springless Expendable One-Way Check Valve</a:t>
            </a:r>
          </a:p>
        </p:txBody>
      </p:sp>
      <p:sp>
        <p:nvSpPr>
          <p:cNvPr id="3" name="Subtitle 2">
            <a:extLst>
              <a:ext uri="{FF2B5EF4-FFF2-40B4-BE49-F238E27FC236}">
                <a16:creationId xmlns:a16="http://schemas.microsoft.com/office/drawing/2014/main" id="{FF51C074-FD98-8A06-6955-37B268A85008}"/>
              </a:ext>
            </a:extLst>
          </p:cNvPr>
          <p:cNvSpPr>
            <a:spLocks noGrp="1"/>
          </p:cNvSpPr>
          <p:nvPr>
            <p:ph type="subTitle" idx="1"/>
          </p:nvPr>
        </p:nvSpPr>
        <p:spPr/>
        <p:txBody>
          <a:bodyPr>
            <a:normAutofit/>
          </a:bodyPr>
          <a:lstStyle/>
          <a:p>
            <a:r>
              <a:rPr lang="en-US" dirty="0">
                <a:solidFill>
                  <a:schemeClr val="tx1">
                    <a:lumMod val="85000"/>
                    <a:lumOff val="15000"/>
                  </a:schemeClr>
                </a:solidFill>
              </a:rPr>
              <a:t>Wellhead Control Products</a:t>
            </a:r>
          </a:p>
        </p:txBody>
      </p:sp>
    </p:spTree>
    <p:extLst>
      <p:ext uri="{BB962C8B-B14F-4D97-AF65-F5344CB8AC3E}">
        <p14:creationId xmlns:p14="http://schemas.microsoft.com/office/powerpoint/2010/main" val="1751772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AE220058-3FCE-496E-ADF2-D8A6961F39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E193F809-7E50-4AAD-8E26-878207931C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1323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1426EC7-11A4-48DB-D649-9DAC36BE1B57}"/>
              </a:ext>
            </a:extLst>
          </p:cNvPr>
          <p:cNvSpPr>
            <a:spLocks noGrp="1"/>
          </p:cNvSpPr>
          <p:nvPr>
            <p:ph type="title"/>
          </p:nvPr>
        </p:nvSpPr>
        <p:spPr>
          <a:xfrm>
            <a:off x="3836504" y="758952"/>
            <a:ext cx="7319175" cy="3566160"/>
          </a:xfrm>
        </p:spPr>
        <p:txBody>
          <a:bodyPr vert="horz" lIns="91440" tIns="45720" rIns="91440" bIns="45720" rtlCol="0" anchor="b">
            <a:normAutofit/>
          </a:bodyPr>
          <a:lstStyle/>
          <a:p>
            <a:pPr algn="just"/>
            <a:r>
              <a:rPr lang="en-US" sz="2400" dirty="0"/>
              <a:t>The WCP expendable check valve provides the opportunity to perform a clean-out and hang-off of a live well in only one trip.  With the check cartridge loaded, it prevents well pressure from entering the coiled tubing string while at the same time allowing fluids to be pumped through the coil.   It is a simple to use and robust tool. </a:t>
            </a:r>
            <a:r>
              <a:rPr lang="en-US" sz="2400"/>
              <a:t>Available </a:t>
            </a:r>
            <a:r>
              <a:rPr lang="en-US" sz="2400" dirty="0"/>
              <a:t>as a weld‐on, roll‐on or thread‐on for any size tubing.</a:t>
            </a:r>
            <a:endParaRPr lang="en-US" sz="6000" dirty="0">
              <a:solidFill>
                <a:schemeClr val="tx1">
                  <a:lumMod val="85000"/>
                  <a:lumOff val="15000"/>
                </a:schemeClr>
              </a:solidFill>
            </a:endParaRPr>
          </a:p>
        </p:txBody>
      </p:sp>
      <p:pic>
        <p:nvPicPr>
          <p:cNvPr id="4" name="Content Placeholder 3">
            <a:extLst>
              <a:ext uri="{FF2B5EF4-FFF2-40B4-BE49-F238E27FC236}">
                <a16:creationId xmlns:a16="http://schemas.microsoft.com/office/drawing/2014/main" id="{CE72990C-358F-8AAD-53A6-7AB29EDEC927}"/>
              </a:ext>
            </a:extLst>
          </p:cNvPr>
          <p:cNvPicPr>
            <a:picLocks noGrp="1" noChangeAspect="1"/>
          </p:cNvPicPr>
          <p:nvPr>
            <p:ph idx="1"/>
          </p:nvPr>
        </p:nvPicPr>
        <p:blipFill>
          <a:blip r:embed="rId2"/>
          <a:stretch>
            <a:fillRect/>
          </a:stretch>
        </p:blipFill>
        <p:spPr>
          <a:xfrm>
            <a:off x="1419440" y="630214"/>
            <a:ext cx="1647409" cy="5229868"/>
          </a:xfrm>
          <a:prstGeom prst="rect">
            <a:avLst/>
          </a:prstGeom>
          <a:pattFill prst="pct5">
            <a:fgClr>
              <a:schemeClr val="accent1"/>
            </a:fgClr>
            <a:bgClr>
              <a:schemeClr val="bg1"/>
            </a:bgClr>
          </a:pattFill>
        </p:spPr>
      </p:pic>
      <p:sp>
        <p:nvSpPr>
          <p:cNvPr id="19" name="Rectangle 18">
            <a:extLst>
              <a:ext uri="{FF2B5EF4-FFF2-40B4-BE49-F238E27FC236}">
                <a16:creationId xmlns:a16="http://schemas.microsoft.com/office/drawing/2014/main" id="{3E9C5090-7D25-41E3-A6D3-CCAEE505E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11BF8809-0DAC-41E5-A212-ACB4A01BE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85479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9F45E3-C125-49F5-863F-3F771273B7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5" name="Rectangle 24">
            <a:extLst>
              <a:ext uri="{FF2B5EF4-FFF2-40B4-BE49-F238E27FC236}">
                <a16:creationId xmlns:a16="http://schemas.microsoft.com/office/drawing/2014/main" id="{F23C6175-7110-4DB0-BEA4-FC1D29302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7" name="Straight Connector 26">
            <a:extLst>
              <a:ext uri="{FF2B5EF4-FFF2-40B4-BE49-F238E27FC236}">
                <a16:creationId xmlns:a16="http://schemas.microsoft.com/office/drawing/2014/main" id="{044DF19B-511F-4F07-A7AD-1A010C6BFC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CC8543E3-C6BF-4F1A-B0A0-6EE25833C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BF55B36C-5B9B-4916-9849-CEA9E384FD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1426EC7-11A4-48DB-D649-9DAC36BE1B57}"/>
              </a:ext>
            </a:extLst>
          </p:cNvPr>
          <p:cNvSpPr>
            <a:spLocks noGrp="1"/>
          </p:cNvSpPr>
          <p:nvPr>
            <p:ph type="title"/>
          </p:nvPr>
        </p:nvSpPr>
        <p:spPr>
          <a:xfrm>
            <a:off x="3836504" y="758951"/>
            <a:ext cx="7319175" cy="5107009"/>
          </a:xfrm>
        </p:spPr>
        <p:txBody>
          <a:bodyPr vert="horz" lIns="91440" tIns="45720" rIns="91440" bIns="45720" rtlCol="0" anchor="b">
            <a:noAutofit/>
          </a:bodyPr>
          <a:lstStyle/>
          <a:p>
            <a:r>
              <a:rPr lang="en-US" sz="5400" dirty="0">
                <a:solidFill>
                  <a:schemeClr val="tx1">
                    <a:lumMod val="85000"/>
                    <a:lumOff val="15000"/>
                  </a:schemeClr>
                </a:solidFill>
              </a:rPr>
              <a:t>The wash tool consists of the following parts:</a:t>
            </a:r>
            <a:br>
              <a:rPr lang="en-US" sz="5400" dirty="0">
                <a:solidFill>
                  <a:schemeClr val="tx1">
                    <a:lumMod val="85000"/>
                    <a:lumOff val="15000"/>
                  </a:schemeClr>
                </a:solidFill>
              </a:rPr>
            </a:br>
            <a:r>
              <a:rPr lang="en-US" sz="5400" dirty="0">
                <a:solidFill>
                  <a:schemeClr val="tx1">
                    <a:lumMod val="85000"/>
                    <a:lumOff val="15000"/>
                  </a:schemeClr>
                </a:solidFill>
              </a:rPr>
              <a:t>1. Main Body, which attaches to the coil. </a:t>
            </a:r>
            <a:br>
              <a:rPr lang="en-US" sz="5400" dirty="0">
                <a:solidFill>
                  <a:schemeClr val="tx1">
                    <a:lumMod val="85000"/>
                    <a:lumOff val="15000"/>
                  </a:schemeClr>
                </a:solidFill>
              </a:rPr>
            </a:br>
            <a:r>
              <a:rPr lang="en-US" sz="5400" dirty="0">
                <a:solidFill>
                  <a:schemeClr val="tx1">
                    <a:lumMod val="85000"/>
                    <a:lumOff val="15000"/>
                  </a:schemeClr>
                </a:solidFill>
              </a:rPr>
              <a:t>2. The expendable cartridge.</a:t>
            </a:r>
            <a:br>
              <a:rPr lang="en-US" sz="5400" dirty="0">
                <a:solidFill>
                  <a:schemeClr val="tx1">
                    <a:lumMod val="85000"/>
                    <a:lumOff val="15000"/>
                  </a:schemeClr>
                </a:solidFill>
              </a:rPr>
            </a:br>
            <a:r>
              <a:rPr lang="en-US" sz="5400" dirty="0">
                <a:solidFill>
                  <a:schemeClr val="tx1">
                    <a:lumMod val="85000"/>
                    <a:lumOff val="15000"/>
                  </a:schemeClr>
                </a:solidFill>
              </a:rPr>
              <a:t>3. 5-port wash nozzle.</a:t>
            </a:r>
            <a:br>
              <a:rPr lang="en-US" sz="5400" dirty="0">
                <a:solidFill>
                  <a:schemeClr val="tx1">
                    <a:lumMod val="85000"/>
                    <a:lumOff val="15000"/>
                  </a:schemeClr>
                </a:solidFill>
              </a:rPr>
            </a:br>
            <a:r>
              <a:rPr lang="en-US" sz="5400" dirty="0">
                <a:solidFill>
                  <a:schemeClr val="tx1">
                    <a:lumMod val="85000"/>
                    <a:lumOff val="15000"/>
                  </a:schemeClr>
                </a:solidFill>
              </a:rPr>
              <a:t>4. Set of shear screws  </a:t>
            </a:r>
          </a:p>
        </p:txBody>
      </p:sp>
      <p:sp>
        <p:nvSpPr>
          <p:cNvPr id="33" name="Rectangle 32">
            <a:extLst>
              <a:ext uri="{FF2B5EF4-FFF2-40B4-BE49-F238E27FC236}">
                <a16:creationId xmlns:a16="http://schemas.microsoft.com/office/drawing/2014/main" id="{7EF31149-73D8-46C0-8347-052B868DE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5" name="Rectangle 34">
            <a:extLst>
              <a:ext uri="{FF2B5EF4-FFF2-40B4-BE49-F238E27FC236}">
                <a16:creationId xmlns:a16="http://schemas.microsoft.com/office/drawing/2014/main" id="{F20D2658-1DEA-462E-8257-58A444C06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37" name="Content Placeholder 36">
            <a:extLst>
              <a:ext uri="{FF2B5EF4-FFF2-40B4-BE49-F238E27FC236}">
                <a16:creationId xmlns:a16="http://schemas.microsoft.com/office/drawing/2014/main" id="{B1CE77AD-1127-E3AF-32BF-31921183FB3E}"/>
              </a:ext>
            </a:extLst>
          </p:cNvPr>
          <p:cNvPicPr>
            <a:picLocks noGrp="1" noChangeAspect="1"/>
          </p:cNvPicPr>
          <p:nvPr>
            <p:ph idx="1"/>
          </p:nvPr>
        </p:nvPicPr>
        <p:blipFill>
          <a:blip r:embed="rId2"/>
          <a:stretch>
            <a:fillRect/>
          </a:stretch>
        </p:blipFill>
        <p:spPr>
          <a:xfrm>
            <a:off x="1207658" y="565938"/>
            <a:ext cx="1520023" cy="4933847"/>
          </a:xfrm>
          <a:prstGeom prst="rect">
            <a:avLst/>
          </a:prstGeom>
        </p:spPr>
      </p:pic>
    </p:spTree>
    <p:extLst>
      <p:ext uri="{BB962C8B-B14F-4D97-AF65-F5344CB8AC3E}">
        <p14:creationId xmlns:p14="http://schemas.microsoft.com/office/powerpoint/2010/main" val="808079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AE220058-3FCE-496E-ADF2-D8A6961F39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E193F809-7E50-4AAD-8E26-878207931C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1323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1426EC7-11A4-48DB-D649-9DAC36BE1B57}"/>
              </a:ext>
            </a:extLst>
          </p:cNvPr>
          <p:cNvSpPr>
            <a:spLocks noGrp="1"/>
          </p:cNvSpPr>
          <p:nvPr>
            <p:ph type="title"/>
          </p:nvPr>
        </p:nvSpPr>
        <p:spPr>
          <a:xfrm>
            <a:off x="3836504" y="758952"/>
            <a:ext cx="7319175" cy="3566160"/>
          </a:xfrm>
        </p:spPr>
        <p:txBody>
          <a:bodyPr vert="horz" lIns="91440" tIns="45720" rIns="91440" bIns="45720" rtlCol="0" anchor="b">
            <a:noAutofit/>
          </a:bodyPr>
          <a:lstStyle/>
          <a:p>
            <a:r>
              <a:rPr lang="en-US" sz="5400" dirty="0">
                <a:solidFill>
                  <a:schemeClr val="tx1">
                    <a:lumMod val="85000"/>
                    <a:lumOff val="15000"/>
                  </a:schemeClr>
                </a:solidFill>
              </a:rPr>
              <a:t>A steel ball (pictured red) is dropped after clean out is complete.   </a:t>
            </a:r>
          </a:p>
        </p:txBody>
      </p:sp>
      <p:pic>
        <p:nvPicPr>
          <p:cNvPr id="5" name="Content Placeholder 4">
            <a:extLst>
              <a:ext uri="{FF2B5EF4-FFF2-40B4-BE49-F238E27FC236}">
                <a16:creationId xmlns:a16="http://schemas.microsoft.com/office/drawing/2014/main" id="{A8F26234-FA05-28A6-EDFE-F9B4E5A80F52}"/>
              </a:ext>
            </a:extLst>
          </p:cNvPr>
          <p:cNvPicPr>
            <a:picLocks noGrp="1" noChangeAspect="1"/>
          </p:cNvPicPr>
          <p:nvPr>
            <p:ph idx="1"/>
          </p:nvPr>
        </p:nvPicPr>
        <p:blipFill rotWithShape="1">
          <a:blip r:embed="rId2"/>
          <a:srcRect b="9561"/>
          <a:stretch/>
        </p:blipFill>
        <p:spPr>
          <a:xfrm>
            <a:off x="1207658" y="0"/>
            <a:ext cx="1513768" cy="6202316"/>
          </a:xfrm>
          <a:prstGeom prst="rect">
            <a:avLst/>
          </a:prstGeom>
        </p:spPr>
      </p:pic>
      <p:sp>
        <p:nvSpPr>
          <p:cNvPr id="20" name="Rectangle 19">
            <a:extLst>
              <a:ext uri="{FF2B5EF4-FFF2-40B4-BE49-F238E27FC236}">
                <a16:creationId xmlns:a16="http://schemas.microsoft.com/office/drawing/2014/main" id="{3E9C5090-7D25-41E3-A6D3-CCAEE505E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1BF8809-0DAC-41E5-A212-ACB4A01BE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86610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29F45E3-C125-49F5-863F-3F771273B7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F23C6175-7110-4DB0-BEA4-FC1D29302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3" name="Straight Connector 32">
            <a:extLst>
              <a:ext uri="{FF2B5EF4-FFF2-40B4-BE49-F238E27FC236}">
                <a16:creationId xmlns:a16="http://schemas.microsoft.com/office/drawing/2014/main" id="{044DF19B-511F-4F07-A7AD-1A010C6BFC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CC8543E3-C6BF-4F1A-B0A0-6EE25833C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BF55B36C-5B9B-4916-9849-CEA9E384FD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1426EC7-11A4-48DB-D649-9DAC36BE1B57}"/>
              </a:ext>
            </a:extLst>
          </p:cNvPr>
          <p:cNvSpPr>
            <a:spLocks noGrp="1"/>
          </p:cNvSpPr>
          <p:nvPr>
            <p:ph type="title"/>
          </p:nvPr>
        </p:nvSpPr>
        <p:spPr>
          <a:xfrm>
            <a:off x="3836504" y="758952"/>
            <a:ext cx="7319175" cy="3566160"/>
          </a:xfrm>
        </p:spPr>
        <p:txBody>
          <a:bodyPr vert="horz" lIns="91440" tIns="45720" rIns="91440" bIns="45720" rtlCol="0" anchor="b">
            <a:noAutofit/>
          </a:bodyPr>
          <a:lstStyle/>
          <a:p>
            <a:r>
              <a:rPr lang="en-US" dirty="0">
                <a:solidFill>
                  <a:schemeClr val="tx1">
                    <a:lumMod val="85000"/>
                    <a:lumOff val="15000"/>
                  </a:schemeClr>
                </a:solidFill>
              </a:rPr>
              <a:t>Once the drop ball seats on top of the expendable cartridge, pressure is applied to shear the screws and eject the cartridge.</a:t>
            </a:r>
          </a:p>
        </p:txBody>
      </p:sp>
      <p:sp>
        <p:nvSpPr>
          <p:cNvPr id="39" name="Rectangle 38">
            <a:extLst>
              <a:ext uri="{FF2B5EF4-FFF2-40B4-BE49-F238E27FC236}">
                <a16:creationId xmlns:a16="http://schemas.microsoft.com/office/drawing/2014/main" id="{7EF31149-73D8-46C0-8347-052B868DE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F20D2658-1DEA-462E-8257-58A444C06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43" name="Content Placeholder 42">
            <a:extLst>
              <a:ext uri="{FF2B5EF4-FFF2-40B4-BE49-F238E27FC236}">
                <a16:creationId xmlns:a16="http://schemas.microsoft.com/office/drawing/2014/main" id="{926EB87A-2745-4621-1C18-DAED9EF6466C}"/>
              </a:ext>
            </a:extLst>
          </p:cNvPr>
          <p:cNvPicPr>
            <a:picLocks noGrp="1" noChangeAspect="1"/>
          </p:cNvPicPr>
          <p:nvPr>
            <p:ph idx="1"/>
          </p:nvPr>
        </p:nvPicPr>
        <p:blipFill rotWithShape="1">
          <a:blip r:embed="rId2"/>
          <a:srcRect t="7953" b="8253"/>
          <a:stretch/>
        </p:blipFill>
        <p:spPr>
          <a:xfrm>
            <a:off x="1268256" y="227497"/>
            <a:ext cx="1459425" cy="5879322"/>
          </a:xfrm>
          <a:prstGeom prst="rect">
            <a:avLst/>
          </a:prstGeom>
        </p:spPr>
      </p:pic>
    </p:spTree>
    <p:extLst>
      <p:ext uri="{BB962C8B-B14F-4D97-AF65-F5344CB8AC3E}">
        <p14:creationId xmlns:p14="http://schemas.microsoft.com/office/powerpoint/2010/main" val="603764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29F45E3-C125-49F5-863F-3F771273B7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F23C6175-7110-4DB0-BEA4-FC1D29302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3" name="Straight Connector 32">
            <a:extLst>
              <a:ext uri="{FF2B5EF4-FFF2-40B4-BE49-F238E27FC236}">
                <a16:creationId xmlns:a16="http://schemas.microsoft.com/office/drawing/2014/main" id="{044DF19B-511F-4F07-A7AD-1A010C6BFC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CC8543E3-C6BF-4F1A-B0A0-6EE25833C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BF55B36C-5B9B-4916-9849-CEA9E384FD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1426EC7-11A4-48DB-D649-9DAC36BE1B57}"/>
              </a:ext>
            </a:extLst>
          </p:cNvPr>
          <p:cNvSpPr>
            <a:spLocks noGrp="1"/>
          </p:cNvSpPr>
          <p:nvPr>
            <p:ph type="title"/>
          </p:nvPr>
        </p:nvSpPr>
        <p:spPr>
          <a:xfrm>
            <a:off x="3836504" y="758952"/>
            <a:ext cx="7319175" cy="3566160"/>
          </a:xfrm>
        </p:spPr>
        <p:txBody>
          <a:bodyPr vert="horz" lIns="91440" tIns="45720" rIns="91440" bIns="45720" rtlCol="0" anchor="b">
            <a:noAutofit/>
          </a:bodyPr>
          <a:lstStyle/>
          <a:p>
            <a:r>
              <a:rPr lang="en-US" sz="5400" dirty="0">
                <a:solidFill>
                  <a:schemeClr val="tx1">
                    <a:lumMod val="85000"/>
                    <a:lumOff val="15000"/>
                  </a:schemeClr>
                </a:solidFill>
              </a:rPr>
              <a:t>The cartridge will fall to the bottom of the well, and production can flow into the coiled tubing.</a:t>
            </a:r>
          </a:p>
        </p:txBody>
      </p:sp>
      <p:sp>
        <p:nvSpPr>
          <p:cNvPr id="39" name="Rectangle 38">
            <a:extLst>
              <a:ext uri="{FF2B5EF4-FFF2-40B4-BE49-F238E27FC236}">
                <a16:creationId xmlns:a16="http://schemas.microsoft.com/office/drawing/2014/main" id="{7EF31149-73D8-46C0-8347-052B868DE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F20D2658-1DEA-462E-8257-58A444C06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5" name="Content Placeholder 4">
            <a:extLst>
              <a:ext uri="{FF2B5EF4-FFF2-40B4-BE49-F238E27FC236}">
                <a16:creationId xmlns:a16="http://schemas.microsoft.com/office/drawing/2014/main" id="{90F14AD4-A37F-E403-189A-9C1E381BA2CE}"/>
              </a:ext>
            </a:extLst>
          </p:cNvPr>
          <p:cNvPicPr>
            <a:picLocks noGrp="1" noChangeAspect="1"/>
          </p:cNvPicPr>
          <p:nvPr>
            <p:ph idx="1"/>
          </p:nvPr>
        </p:nvPicPr>
        <p:blipFill rotWithShape="1">
          <a:blip r:embed="rId2"/>
          <a:srcRect t="13715"/>
          <a:stretch/>
        </p:blipFill>
        <p:spPr>
          <a:xfrm>
            <a:off x="1424701" y="140964"/>
            <a:ext cx="1169210" cy="5914985"/>
          </a:xfrm>
          <a:prstGeom prst="rect">
            <a:avLst/>
          </a:prstGeom>
        </p:spPr>
      </p:pic>
    </p:spTree>
    <p:extLst>
      <p:ext uri="{BB962C8B-B14F-4D97-AF65-F5344CB8AC3E}">
        <p14:creationId xmlns:p14="http://schemas.microsoft.com/office/powerpoint/2010/main" val="204616505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202</TotalTime>
  <Words>191</Words>
  <Application>Microsoft Office PowerPoint</Application>
  <PresentationFormat>Widescreen</PresentationFormat>
  <Paragraphs>7</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Calibri</vt:lpstr>
      <vt:lpstr>Calibri Light</vt:lpstr>
      <vt:lpstr>Retrospect</vt:lpstr>
      <vt:lpstr>Springless Expendable One-Way Check Valve</vt:lpstr>
      <vt:lpstr>The WCP expendable check valve provides the opportunity to perform a clean-out and hang-off of a live well in only one trip.  With the check cartridge loaded, it prevents well pressure from entering the coiled tubing string while at the same time allowing fluids to be pumped through the coil.   It is a simple to use and robust tool. Available as a weld‐on, roll‐on or thread‐on for any size tubing.</vt:lpstr>
      <vt:lpstr>The wash tool consists of the following parts: 1. Main Body, which attaches to the coil.  2. The expendable cartridge. 3. 5-port wash nozzle. 4. Set of shear screws  </vt:lpstr>
      <vt:lpstr>A steel ball (pictured red) is dropped after clean out is complete.   </vt:lpstr>
      <vt:lpstr>Once the drop ball seats on top of the expendable cartridge, pressure is applied to shear the screws and eject the cartridge.</vt:lpstr>
      <vt:lpstr>The cartridge will fall to the bottom of the well, and production can flow into the coiled tubing.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Springless Expendable One-Way Check Valve</dc:title>
  <dc:creator>Emerson Greer</dc:creator>
  <cp:lastModifiedBy>kevin hunt</cp:lastModifiedBy>
  <cp:revision>1</cp:revision>
  <dcterms:created xsi:type="dcterms:W3CDTF">2023-11-20T17:40:27Z</dcterms:created>
  <dcterms:modified xsi:type="dcterms:W3CDTF">2023-11-21T15:18:14Z</dcterms:modified>
</cp:coreProperties>
</file>